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7" r:id="rId5"/>
    <p:sldId id="366" r:id="rId6"/>
    <p:sldId id="383" r:id="rId7"/>
    <p:sldId id="390" r:id="rId8"/>
    <p:sldId id="385" r:id="rId9"/>
    <p:sldId id="386" r:id="rId10"/>
    <p:sldId id="387" r:id="rId11"/>
    <p:sldId id="388" r:id="rId12"/>
    <p:sldId id="389" r:id="rId13"/>
    <p:sldId id="384" r:id="rId14"/>
    <p:sldId id="391" r:id="rId15"/>
    <p:sldId id="392" r:id="rId16"/>
    <p:sldId id="394" r:id="rId17"/>
    <p:sldId id="393" r:id="rId18"/>
    <p:sldId id="395" r:id="rId19"/>
    <p:sldId id="3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0" autoAdjust="0"/>
    <p:restoredTop sz="94114" autoAdjust="0"/>
  </p:normalViewPr>
  <p:slideViewPr>
    <p:cSldViewPr snapToGrid="0">
      <p:cViewPr>
        <p:scale>
          <a:sx n="135" d="100"/>
          <a:sy n="135" d="100"/>
        </p:scale>
        <p:origin x="111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99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4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91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54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46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53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201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2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58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08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79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4/23/24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Analysis of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9207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Suppose computers were </a:t>
            </a:r>
            <a:r>
              <a:rPr lang="en-PH" sz="2400" b="1" dirty="0">
                <a:solidFill>
                  <a:srgbClr val="0070C0"/>
                </a:solidFill>
              </a:rPr>
              <a:t>infinitely fast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</a:t>
            </a:r>
            <a:r>
              <a:rPr lang="en-PH" sz="2400" b="1" dirty="0">
                <a:solidFill>
                  <a:srgbClr val="0070C0"/>
                </a:solidFill>
              </a:rPr>
              <a:t>computer memory</a:t>
            </a:r>
            <a:r>
              <a:rPr lang="en-PH" sz="2400" dirty="0"/>
              <a:t> was free.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866D-AFF9-4723-E234-B3E48EA4408E}"/>
              </a:ext>
            </a:extLst>
          </p:cNvPr>
          <p:cNvSpPr txBox="1"/>
          <p:nvPr/>
        </p:nvSpPr>
        <p:spPr>
          <a:xfrm>
            <a:off x="525611" y="4249478"/>
            <a:ext cx="6205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Would you have any reason to study algorithms?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82A5-F03D-B4C9-84B7-31C2D8A80814}"/>
              </a:ext>
            </a:extLst>
          </p:cNvPr>
          <p:cNvSpPr txBox="1"/>
          <p:nvPr/>
        </p:nvSpPr>
        <p:spPr>
          <a:xfrm>
            <a:off x="529505" y="4944543"/>
            <a:ext cx="1113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answer is </a:t>
            </a:r>
            <a:r>
              <a:rPr lang="en-PH" sz="2400" b="1" dirty="0">
                <a:solidFill>
                  <a:srgbClr val="00B050"/>
                </a:solidFill>
              </a:rPr>
              <a:t>YES</a:t>
            </a:r>
            <a:r>
              <a:rPr lang="en-PH" sz="2400" dirty="0"/>
              <a:t>, if for no other reason than that you would still like to demonstrate that your solution method terminates and does so with the correct answer. </a:t>
            </a:r>
          </a:p>
        </p:txBody>
      </p:sp>
      <p:pic>
        <p:nvPicPr>
          <p:cNvPr id="9" name="Picture 8" descr="A red starburst with white text&#10;&#10;Description automatically generated">
            <a:extLst>
              <a:ext uri="{FF2B5EF4-FFF2-40B4-BE49-F238E27FC236}">
                <a16:creationId xmlns:a16="http://schemas.microsoft.com/office/drawing/2014/main" id="{31B5542C-E4F1-B54C-0B40-C60AC5D1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2040310"/>
            <a:ext cx="14224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olorful rays of light&#10;&#10;Description automatically generated with medium confidence">
            <a:extLst>
              <a:ext uri="{FF2B5EF4-FFF2-40B4-BE49-F238E27FC236}">
                <a16:creationId xmlns:a16="http://schemas.microsoft.com/office/drawing/2014/main" id="{20366590-9221-5845-F5A2-CB0D0FC48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19" y="2040310"/>
            <a:ext cx="1675526" cy="167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1084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If computers were infinitely fast, </a:t>
            </a:r>
            <a:r>
              <a:rPr lang="en-PH" sz="2400" b="1" dirty="0">
                <a:solidFill>
                  <a:srgbClr val="0070C0"/>
                </a:solidFill>
              </a:rPr>
              <a:t>any correct method for solving a problem would do</a:t>
            </a:r>
            <a:r>
              <a:rPr lang="en-PH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164F2-930B-E802-5EB1-484EF95CD6CC}"/>
              </a:ext>
            </a:extLst>
          </p:cNvPr>
          <p:cNvSpPr txBox="1"/>
          <p:nvPr/>
        </p:nvSpPr>
        <p:spPr>
          <a:xfrm>
            <a:off x="525609" y="2013328"/>
            <a:ext cx="11132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You would probably want your implementation to be within the </a:t>
            </a:r>
            <a:r>
              <a:rPr lang="en-PH" sz="2400" b="1" dirty="0">
                <a:solidFill>
                  <a:srgbClr val="0070C0"/>
                </a:solidFill>
              </a:rPr>
              <a:t>bounds of good software engineering practice</a:t>
            </a:r>
            <a:r>
              <a:rPr lang="en-PH" sz="2400" dirty="0"/>
              <a:t> (</a:t>
            </a:r>
            <a:r>
              <a:rPr lang="en-PH" sz="2400" i="1" dirty="0"/>
              <a:t>for example, your implementation should be well designed and documented</a:t>
            </a:r>
            <a:r>
              <a:rPr lang="en-PH" sz="2400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B3774-01AD-54E4-3436-772FAE72FFEF}"/>
              </a:ext>
            </a:extLst>
          </p:cNvPr>
          <p:cNvSpPr txBox="1"/>
          <p:nvPr/>
        </p:nvSpPr>
        <p:spPr>
          <a:xfrm>
            <a:off x="525608" y="3644344"/>
            <a:ext cx="1113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But you would most often use whichever method was the </a:t>
            </a:r>
            <a:r>
              <a:rPr lang="en-PH" sz="2400" b="1" dirty="0">
                <a:solidFill>
                  <a:srgbClr val="00B050"/>
                </a:solidFill>
              </a:rPr>
              <a:t>easiest to implement</a:t>
            </a:r>
            <a:r>
              <a:rPr lang="en-PH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9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0" y="1291809"/>
            <a:ext cx="72116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Of course, computers may be fast, </a:t>
            </a:r>
            <a:r>
              <a:rPr lang="en-PH" sz="2400" b="1" dirty="0">
                <a:solidFill>
                  <a:srgbClr val="FF0000"/>
                </a:solidFill>
              </a:rPr>
              <a:t>but they are not infinitely fast</a:t>
            </a:r>
            <a:r>
              <a:rPr lang="en-PH" sz="2400" dirty="0"/>
              <a:t>.</a:t>
            </a:r>
          </a:p>
          <a:p>
            <a:endParaRPr lang="en-PH" sz="2400" dirty="0"/>
          </a:p>
          <a:p>
            <a:r>
              <a:rPr lang="en-PH" sz="2400" dirty="0"/>
              <a:t>Memory may be inexpensive, </a:t>
            </a:r>
            <a:r>
              <a:rPr lang="en-PH" sz="2400" b="1" dirty="0">
                <a:solidFill>
                  <a:srgbClr val="FF0000"/>
                </a:solidFill>
              </a:rPr>
              <a:t>but it is not free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Computing time is therefore a </a:t>
            </a:r>
            <a:r>
              <a:rPr lang="en-PH" sz="2400" b="1" dirty="0">
                <a:solidFill>
                  <a:srgbClr val="0070C0"/>
                </a:solidFill>
              </a:rPr>
              <a:t>bounded resource</a:t>
            </a:r>
            <a:r>
              <a:rPr lang="en-PH" sz="2400" dirty="0"/>
              <a:t>, and so is </a:t>
            </a:r>
            <a:r>
              <a:rPr lang="en-PH" sz="2400" b="1" dirty="0">
                <a:solidFill>
                  <a:srgbClr val="7030A0"/>
                </a:solidFill>
              </a:rPr>
              <a:t>space in memory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You should use these resources wisely, and algorithms that are efficient in terms of </a:t>
            </a:r>
            <a:r>
              <a:rPr lang="en-PH" sz="2400" b="1" dirty="0">
                <a:solidFill>
                  <a:srgbClr val="0070C0"/>
                </a:solidFill>
              </a:rPr>
              <a:t>time or space </a:t>
            </a:r>
            <a:r>
              <a:rPr lang="en-PH" sz="2400" dirty="0"/>
              <a:t>will help you do so. </a:t>
            </a:r>
          </a:p>
        </p:txBody>
      </p:sp>
      <p:pic>
        <p:nvPicPr>
          <p:cNvPr id="5" name="Picture 4" descr="A gauge with a red green yellow and black arrow&#10;&#10;Description automatically generated">
            <a:extLst>
              <a:ext uri="{FF2B5EF4-FFF2-40B4-BE49-F238E27FC236}">
                <a16:creationId xmlns:a16="http://schemas.microsoft.com/office/drawing/2014/main" id="{5B362298-FAFC-5A4B-9D9B-EDA14D04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5"/>
          <a:stretch/>
        </p:blipFill>
        <p:spPr>
          <a:xfrm>
            <a:off x="8189441" y="2486757"/>
            <a:ext cx="3547287" cy="176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2637920" y="3948922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A</a:t>
            </a:r>
          </a:p>
        </p:txBody>
      </p:sp>
      <p:pic>
        <p:nvPicPr>
          <p:cNvPr id="6" name="Picture 5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3B589104-E456-2C28-F72E-4A7F6DE8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20" y="2499750"/>
            <a:ext cx="1504665" cy="136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BEC42-F70C-FD9C-72F0-5691BBE4FCC4}"/>
              </a:ext>
            </a:extLst>
          </p:cNvPr>
          <p:cNvSpPr txBox="1"/>
          <p:nvPr/>
        </p:nvSpPr>
        <p:spPr>
          <a:xfrm>
            <a:off x="8232443" y="3864150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B</a:t>
            </a:r>
          </a:p>
        </p:txBody>
      </p:sp>
      <p:pic>
        <p:nvPicPr>
          <p:cNvPr id="11" name="Picture 10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0FBAFA1E-0925-C39C-2459-330D31C7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2" y="2499750"/>
            <a:ext cx="1504665" cy="13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330B1-EE58-5CD1-C717-3A08BBCC2BC8}"/>
              </a:ext>
            </a:extLst>
          </p:cNvPr>
          <p:cNvSpPr txBox="1"/>
          <p:nvPr/>
        </p:nvSpPr>
        <p:spPr>
          <a:xfrm>
            <a:off x="1292469" y="4580650"/>
            <a:ext cx="447245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billion instructions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BE02-E83F-4092-69AB-CDDAAE870E62}"/>
              </a:ext>
            </a:extLst>
          </p:cNvPr>
          <p:cNvSpPr txBox="1"/>
          <p:nvPr/>
        </p:nvSpPr>
        <p:spPr>
          <a:xfrm>
            <a:off x="6889046" y="4580650"/>
            <a:ext cx="4558539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million instructions per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C0DF-8C81-9F94-8883-3734B590FB56}"/>
              </a:ext>
            </a:extLst>
          </p:cNvPr>
          <p:cNvSpPr txBox="1"/>
          <p:nvPr/>
        </p:nvSpPr>
        <p:spPr>
          <a:xfrm>
            <a:off x="1292469" y="5123904"/>
            <a:ext cx="3332285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1 used insertion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FE75E-EE32-7680-A6B1-A88594FD5D59}"/>
              </a:ext>
            </a:extLst>
          </p:cNvPr>
          <p:cNvSpPr txBox="1"/>
          <p:nvPr/>
        </p:nvSpPr>
        <p:spPr>
          <a:xfrm>
            <a:off x="6889046" y="5123904"/>
            <a:ext cx="3086201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2 used merge sort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AFB10-1332-D257-6336-BB3F6DBA4B40}"/>
              </a:ext>
            </a:extLst>
          </p:cNvPr>
          <p:cNvSpPr txBox="1"/>
          <p:nvPr/>
        </p:nvSpPr>
        <p:spPr>
          <a:xfrm>
            <a:off x="720970" y="1469312"/>
            <a:ext cx="1072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Example scenario</a:t>
            </a:r>
            <a:r>
              <a:rPr lang="en-PH" sz="2400" dirty="0"/>
              <a:t>: Suppose that </a:t>
            </a:r>
            <a:r>
              <a:rPr lang="en-PH" sz="2400" b="1" dirty="0">
                <a:solidFill>
                  <a:srgbClr val="0070C0"/>
                </a:solidFill>
              </a:rPr>
              <a:t>two</a:t>
            </a:r>
            <a:r>
              <a:rPr lang="en-PH" sz="2400" dirty="0"/>
              <a:t> programmers must </a:t>
            </a:r>
            <a:r>
              <a:rPr lang="en-PH" sz="2400" b="1" dirty="0">
                <a:solidFill>
                  <a:srgbClr val="0070C0"/>
                </a:solidFill>
              </a:rPr>
              <a:t>sort an array of</a:t>
            </a:r>
            <a:r>
              <a:rPr lang="en-PH" sz="2400" dirty="0"/>
              <a:t> </a:t>
            </a:r>
            <a:r>
              <a:rPr lang="en-PH" sz="2400" b="1" dirty="0">
                <a:solidFill>
                  <a:srgbClr val="0070C0"/>
                </a:solidFill>
              </a:rPr>
              <a:t>10 million numbers</a:t>
            </a:r>
            <a:r>
              <a:rPr lang="en-PH" sz="2400" dirty="0"/>
              <a:t> using two different computers A and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/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blipFill>
                <a:blip r:embed="rId5"/>
                <a:stretch>
                  <a:fillRect l="-1020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/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PH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blipFill>
                <a:blip r:embed="rId6"/>
                <a:stretch>
                  <a:fillRect l="-571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6CDE19-5E90-3047-AF05-B52BD33878D0}"/>
              </a:ext>
            </a:extLst>
          </p:cNvPr>
          <p:cNvGrpSpPr/>
          <p:nvPr/>
        </p:nvGrpSpPr>
        <p:grpSpPr>
          <a:xfrm>
            <a:off x="2223546" y="2063316"/>
            <a:ext cx="3059723" cy="2514824"/>
            <a:chOff x="509954" y="1780381"/>
            <a:chExt cx="3059723" cy="25148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CD5FB-4111-B32D-E604-FC9FC8F9FFBF}"/>
                </a:ext>
              </a:extLst>
            </p:cNvPr>
            <p:cNvSpPr txBox="1"/>
            <p:nvPr/>
          </p:nvSpPr>
          <p:spPr>
            <a:xfrm>
              <a:off x="1289268" y="2815829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A</a:t>
              </a:r>
            </a:p>
          </p:txBody>
        </p:sp>
        <p:pic>
          <p:nvPicPr>
            <p:cNvPr id="19" name="Picture 18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E07666E6-4A09-2E54-FCAA-5E7F872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473" y="1780381"/>
              <a:ext cx="871533" cy="9748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41217-202E-394E-BD58-A5EF1C3BC6C3}"/>
                </a:ext>
              </a:extLst>
            </p:cNvPr>
            <p:cNvSpPr txBox="1"/>
            <p:nvPr/>
          </p:nvSpPr>
          <p:spPr>
            <a:xfrm>
              <a:off x="509954" y="3267204"/>
              <a:ext cx="3059723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billion instructions per second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CF511-498B-4762-90A7-832E5087221F}"/>
                </a:ext>
              </a:extLst>
            </p:cNvPr>
            <p:cNvSpPr txBox="1"/>
            <p:nvPr/>
          </p:nvSpPr>
          <p:spPr>
            <a:xfrm>
              <a:off x="509955" y="3655365"/>
              <a:ext cx="2268414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1 used insertion sort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/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PH" sz="12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3A943-58F7-1242-59B9-B0B5A8B97475}"/>
              </a:ext>
            </a:extLst>
          </p:cNvPr>
          <p:cNvGrpSpPr/>
          <p:nvPr/>
        </p:nvGrpSpPr>
        <p:grpSpPr>
          <a:xfrm>
            <a:off x="7544024" y="2063316"/>
            <a:ext cx="3123976" cy="2514824"/>
            <a:chOff x="3751609" y="1780381"/>
            <a:chExt cx="3123976" cy="25148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6FC87B-72BB-9C8F-E56A-0FF81A2BD92C}"/>
                </a:ext>
              </a:extLst>
            </p:cNvPr>
            <p:cNvSpPr txBox="1"/>
            <p:nvPr/>
          </p:nvSpPr>
          <p:spPr>
            <a:xfrm>
              <a:off x="4529732" y="2755258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B</a:t>
              </a:r>
            </a:p>
          </p:txBody>
        </p:sp>
        <p:pic>
          <p:nvPicPr>
            <p:cNvPr id="21" name="Picture 20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F08AD607-6A31-79ED-22D2-D7D73310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99" y="1780381"/>
              <a:ext cx="871533" cy="974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A7A926-73A0-FA52-EBB0-7A51826230F2}"/>
                </a:ext>
              </a:extLst>
            </p:cNvPr>
            <p:cNvSpPr txBox="1"/>
            <p:nvPr/>
          </p:nvSpPr>
          <p:spPr>
            <a:xfrm>
              <a:off x="3751609" y="3267204"/>
              <a:ext cx="3123976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million instructions per second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4EDDD-AA97-051E-A4E6-17994A2C9C22}"/>
                </a:ext>
              </a:extLst>
            </p:cNvPr>
            <p:cNvSpPr txBox="1"/>
            <p:nvPr/>
          </p:nvSpPr>
          <p:spPr>
            <a:xfrm>
              <a:off x="3751609" y="3655365"/>
              <a:ext cx="2165614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2 used merge sort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/>
                <p:nvPr/>
              </p:nvSpPr>
              <p:spPr>
                <a:xfrm>
                  <a:off x="3751609" y="4018206"/>
                  <a:ext cx="2919729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12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endParaRPr lang="en-PH" sz="12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609" y="4018206"/>
                  <a:ext cx="291972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/>
              <p:nvPr/>
            </p:nvSpPr>
            <p:spPr>
              <a:xfrm>
                <a:off x="1286076" y="4976668"/>
                <a:ext cx="4934662" cy="69480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=20,000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076" y="4976668"/>
                <a:ext cx="4934662" cy="694806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/>
              <p:nvPr/>
            </p:nvSpPr>
            <p:spPr>
              <a:xfrm>
                <a:off x="6795316" y="4976668"/>
                <a:ext cx="4934662" cy="693203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P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PH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=1163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316" y="4976668"/>
                <a:ext cx="4934662" cy="693203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34AE337-50EF-2AA4-F492-602BB103576A}"/>
              </a:ext>
            </a:extLst>
          </p:cNvPr>
          <p:cNvSpPr txBox="1"/>
          <p:nvPr/>
        </p:nvSpPr>
        <p:spPr>
          <a:xfrm>
            <a:off x="906544" y="1508027"/>
            <a:ext cx="10378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b="1" dirty="0"/>
              <a:t>Example scenario</a:t>
            </a:r>
            <a:r>
              <a:rPr lang="en-PH" sz="1500" dirty="0"/>
              <a:t>: Suppose that </a:t>
            </a:r>
            <a:r>
              <a:rPr lang="en-PH" sz="1500" b="1" dirty="0">
                <a:solidFill>
                  <a:srgbClr val="0070C0"/>
                </a:solidFill>
              </a:rPr>
              <a:t>two</a:t>
            </a:r>
            <a:r>
              <a:rPr lang="en-PH" sz="1500" dirty="0"/>
              <a:t> programmers must </a:t>
            </a:r>
            <a:r>
              <a:rPr lang="en-PH" sz="1500" b="1" dirty="0">
                <a:solidFill>
                  <a:srgbClr val="0070C0"/>
                </a:solidFill>
              </a:rPr>
              <a:t>sort an array of</a:t>
            </a:r>
            <a:r>
              <a:rPr lang="en-PH" sz="1500" dirty="0"/>
              <a:t> </a:t>
            </a:r>
            <a:r>
              <a:rPr lang="en-PH" sz="1500" b="1" dirty="0">
                <a:solidFill>
                  <a:srgbClr val="0070C0"/>
                </a:solidFill>
              </a:rPr>
              <a:t>10 million numbers</a:t>
            </a:r>
            <a:r>
              <a:rPr lang="en-PH" sz="1500" dirty="0"/>
              <a:t> using two different computers A and B</a:t>
            </a:r>
          </a:p>
        </p:txBody>
      </p:sp>
    </p:spTree>
    <p:extLst>
      <p:ext uri="{BB962C8B-B14F-4D97-AF65-F5344CB8AC3E}">
        <p14:creationId xmlns:p14="http://schemas.microsoft.com/office/powerpoint/2010/main" val="9478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3892" y="1215609"/>
            <a:ext cx="10464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B050"/>
                </a:solidFill>
              </a:rPr>
              <a:t>Analyzing an algorithm </a:t>
            </a:r>
            <a:r>
              <a:rPr lang="en-PH" sz="2400" dirty="0"/>
              <a:t>has come to mean </a:t>
            </a:r>
            <a:r>
              <a:rPr lang="en-PH" sz="2400" b="1" dirty="0">
                <a:solidFill>
                  <a:srgbClr val="0070C0"/>
                </a:solidFill>
              </a:rPr>
              <a:t>predicting the resources that the algorithm requires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Occasionally, resources such as memory, communication bandwidth, or computer hardware are of primary concern, but most often it is </a:t>
            </a:r>
            <a:r>
              <a:rPr lang="en-PH" sz="2400" b="1" dirty="0">
                <a:solidFill>
                  <a:srgbClr val="00B050"/>
                </a:solidFill>
              </a:rPr>
              <a:t>computational time </a:t>
            </a:r>
            <a:r>
              <a:rPr lang="en-PH" sz="2400" dirty="0"/>
              <a:t>that we want to measure </a:t>
            </a:r>
          </a:p>
        </p:txBody>
      </p:sp>
    </p:spTree>
    <p:extLst>
      <p:ext uri="{BB962C8B-B14F-4D97-AF65-F5344CB8AC3E}">
        <p14:creationId xmlns:p14="http://schemas.microsoft.com/office/powerpoint/2010/main" val="39729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90620" y="1215609"/>
            <a:ext cx="112107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effectLst/>
                <a:latin typeface="Times"/>
              </a:rPr>
              <a:t>In</a:t>
            </a:r>
            <a:r>
              <a:rPr lang="en-PH" sz="2400" dirty="0"/>
              <a:t> general, the time taken by an algorithm grows with the size of the input, so it is traditional to describe the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  <a:r>
              <a:rPr lang="en-PH" sz="2400" dirty="0"/>
              <a:t> of a program as a function of the </a:t>
            </a:r>
            <a:r>
              <a:rPr lang="en-PH" sz="2400" b="1" dirty="0">
                <a:solidFill>
                  <a:srgbClr val="0070C0"/>
                </a:solidFill>
              </a:rPr>
              <a:t>size of its input</a:t>
            </a:r>
            <a:r>
              <a:rPr lang="en-PH" sz="2400" dirty="0"/>
              <a:t>.</a:t>
            </a:r>
          </a:p>
          <a:p>
            <a:endParaRPr lang="en-PH" sz="2400" b="1" dirty="0">
              <a:solidFill>
                <a:srgbClr val="00B050"/>
              </a:solidFill>
            </a:endParaRPr>
          </a:p>
          <a:p>
            <a:endParaRPr lang="en-PH" sz="2400" b="1" dirty="0">
              <a:solidFill>
                <a:srgbClr val="00B050"/>
              </a:solidFill>
            </a:endParaRPr>
          </a:p>
          <a:p>
            <a:r>
              <a:rPr lang="en-PH" sz="2400" dirty="0"/>
              <a:t>The </a:t>
            </a:r>
            <a:r>
              <a:rPr lang="en-PH" sz="2400" b="1" dirty="0">
                <a:solidFill>
                  <a:srgbClr val="00B050"/>
                </a:solidFill>
              </a:rPr>
              <a:t>running time</a:t>
            </a:r>
            <a:r>
              <a:rPr lang="en-PH" sz="2400" dirty="0"/>
              <a:t> of an algorithm on a particular input is the </a:t>
            </a:r>
            <a:r>
              <a:rPr lang="en-PH" sz="2400" b="1" dirty="0">
                <a:solidFill>
                  <a:srgbClr val="0070C0"/>
                </a:solidFill>
              </a:rPr>
              <a:t>number of operations or steps executed</a:t>
            </a:r>
            <a:r>
              <a:rPr lang="en-PH" sz="2400" dirty="0"/>
              <a:t>. </a:t>
            </a:r>
          </a:p>
          <a:p>
            <a:endParaRPr lang="en-PH" sz="2400" b="1" dirty="0">
              <a:solidFill>
                <a:srgbClr val="00B050"/>
              </a:solidFill>
            </a:endParaRPr>
          </a:p>
          <a:p>
            <a:r>
              <a:rPr lang="en-PH" sz="2400" b="1" dirty="0">
                <a:solidFill>
                  <a:srgbClr val="00B050"/>
                </a:solidFill>
              </a:rPr>
              <a:t>Input Size </a:t>
            </a:r>
          </a:p>
          <a:p>
            <a:r>
              <a:rPr lang="en-PH" sz="2400" dirty="0"/>
              <a:t>The best notion for input size depends on the problem being studied </a:t>
            </a:r>
          </a:p>
          <a:p>
            <a:r>
              <a:rPr lang="en-PH" sz="2400" dirty="0"/>
              <a:t>the most natural measure is the number of items in the input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2954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70274"/>
            <a:ext cx="11273589" cy="21587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What is an Algorithm?</a:t>
            </a:r>
          </a:p>
          <a:p>
            <a:pPr algn="l"/>
            <a:endParaRPr lang="en-US" sz="28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Problems solved by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Algorithms and Hardware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dirty="0">
                <a:latin typeface="Calibri Light (Headings)"/>
              </a:rPr>
              <a:t>Efficiency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any well-defined </a:t>
            </a:r>
            <a:r>
              <a:rPr lang="en-PH" sz="2400" b="1" dirty="0">
                <a:solidFill>
                  <a:srgbClr val="0070C0"/>
                </a:solidFill>
              </a:rPr>
              <a:t>computational procedure </a:t>
            </a:r>
            <a:r>
              <a:rPr lang="en-PH" sz="2400" dirty="0"/>
              <a:t>that takes some value, or set of values, as input and produces some value, or set of values, as output. </a:t>
            </a:r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thus a </a:t>
            </a:r>
            <a:r>
              <a:rPr lang="en-PH" sz="2400" b="1" dirty="0">
                <a:solidFill>
                  <a:srgbClr val="0070C0"/>
                </a:solidFill>
              </a:rPr>
              <a:t>sequence of computational steps </a:t>
            </a:r>
            <a:r>
              <a:rPr lang="en-PH" sz="2400" dirty="0"/>
              <a:t>that transform the input into the output.</a:t>
            </a:r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F244B-45B9-9345-EA76-DCA0E9F685A9}"/>
              </a:ext>
            </a:extLst>
          </p:cNvPr>
          <p:cNvGrpSpPr/>
          <p:nvPr/>
        </p:nvGrpSpPr>
        <p:grpSpPr>
          <a:xfrm>
            <a:off x="551988" y="1085483"/>
            <a:ext cx="11262940" cy="1937179"/>
            <a:chOff x="551988" y="1085483"/>
            <a:chExt cx="11262940" cy="19371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F01E5-9DD2-5DD7-64D3-82538770E359}"/>
                </a:ext>
              </a:extLst>
            </p:cNvPr>
            <p:cNvSpPr txBox="1"/>
            <p:nvPr/>
          </p:nvSpPr>
          <p:spPr>
            <a:xfrm>
              <a:off x="551988" y="1453002"/>
              <a:ext cx="1046412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algorithm is said to be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if, for every input instance, it halts with the </a:t>
              </a:r>
              <a:r>
                <a:rPr lang="en-PH" sz="2400" b="1" dirty="0">
                  <a:solidFill>
                    <a:srgbClr val="00B050"/>
                  </a:solidFill>
                </a:rPr>
                <a:t>correct output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We say that a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algorithm </a:t>
              </a:r>
              <a:r>
                <a:rPr lang="en-PH" sz="2400" b="1" dirty="0">
                  <a:solidFill>
                    <a:srgbClr val="0070C0"/>
                  </a:solidFill>
                </a:rPr>
                <a:t>solves the given computational problem</a:t>
              </a:r>
              <a:r>
                <a:rPr lang="en-PH" sz="2400" dirty="0"/>
                <a:t>. </a:t>
              </a:r>
            </a:p>
          </p:txBody>
        </p:sp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46E5B6B2-973A-6691-06CF-3B883897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5472" y="1085483"/>
              <a:ext cx="1379456" cy="1379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B9894A-592B-FA30-696E-CE2C12B13506}"/>
              </a:ext>
            </a:extLst>
          </p:cNvPr>
          <p:cNvGrpSpPr/>
          <p:nvPr/>
        </p:nvGrpSpPr>
        <p:grpSpPr>
          <a:xfrm>
            <a:off x="551988" y="3279654"/>
            <a:ext cx="11030412" cy="2097020"/>
            <a:chOff x="551988" y="3279654"/>
            <a:chExt cx="11030412" cy="20970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EB913-D207-8F71-F8EB-B0A1879B0847}"/>
                </a:ext>
              </a:extLst>
            </p:cNvPr>
            <p:cNvSpPr txBox="1"/>
            <p:nvPr/>
          </p:nvSpPr>
          <p:spPr>
            <a:xfrm>
              <a:off x="551988" y="3437682"/>
              <a:ext cx="1046412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 might not halt at all on some input instances, or it might halt with 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 answer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Contrary to what you might expect,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algorithms </a:t>
              </a:r>
              <a:r>
                <a:rPr lang="en-PH" sz="2400" b="1" dirty="0">
                  <a:solidFill>
                    <a:srgbClr val="0070C0"/>
                  </a:solidFill>
                </a:rPr>
                <a:t>can sometimes be useful</a:t>
              </a:r>
              <a:r>
                <a:rPr lang="en-PH" sz="2400" dirty="0"/>
                <a:t>, if we can control their error rate.</a:t>
              </a:r>
            </a:p>
          </p:txBody>
        </p:sp>
        <p:pic>
          <p:nvPicPr>
            <p:cNvPr id="12" name="Graphic 11" descr="Badge Cross with solid fill">
              <a:extLst>
                <a:ext uri="{FF2B5EF4-FFF2-40B4-BE49-F238E27FC236}">
                  <a16:creationId xmlns:a16="http://schemas.microsoft.com/office/drawing/2014/main" id="{E6261AEF-1D04-FD77-2E79-C0C6C57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00" y="32796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2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34403" y="1523340"/>
            <a:ext cx="5223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Internet enables people all around the world to quickly access and retrieve large amounts of information. </a:t>
            </a:r>
          </a:p>
          <a:p>
            <a:endParaRPr lang="en-PH" sz="2400" dirty="0"/>
          </a:p>
          <a:p>
            <a:r>
              <a:rPr lang="en-PH" sz="2400" dirty="0"/>
              <a:t>With the aid of clever algorithms, sites on the Internet can manage and manipulate this large volume of data.</a:t>
            </a:r>
          </a:p>
          <a:p>
            <a:endParaRPr lang="en-PH" sz="2400" dirty="0"/>
          </a:p>
          <a:p>
            <a:r>
              <a:rPr lang="en-PH" sz="2400" dirty="0"/>
              <a:t>Example include a search engine to quickly find pages on which particular information resides.</a:t>
            </a:r>
          </a:p>
        </p:txBody>
      </p:sp>
      <p:pic>
        <p:nvPicPr>
          <p:cNvPr id="5" name="Picture 4" descr="A magnifying glass on a globe&#10;&#10;Description automatically generated">
            <a:extLst>
              <a:ext uri="{FF2B5EF4-FFF2-40B4-BE49-F238E27FC236}">
                <a16:creationId xmlns:a16="http://schemas.microsoft.com/office/drawing/2014/main" id="{DB94E1F4-46A0-7EE8-AD1B-9641AAB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15142"/>
            <a:ext cx="32385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08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351507"/>
            <a:ext cx="5570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Electronic commerce enables goods and services to be negotiated and exchanged electronically, and it depends on the privacy of personal information such as credit card numbers, passwords, and bank statements.</a:t>
            </a:r>
          </a:p>
          <a:p>
            <a:endParaRPr lang="en-PH" sz="2400" dirty="0"/>
          </a:p>
          <a:p>
            <a:r>
              <a:rPr lang="en-PH" sz="2400" dirty="0"/>
              <a:t>The core technologies used in electronic commerce include public-key cryptography and digital signatures, which are based on numerical algorithms and number theory. </a:t>
            </a:r>
          </a:p>
        </p:txBody>
      </p:sp>
      <p:pic>
        <p:nvPicPr>
          <p:cNvPr id="5" name="Picture 4" descr="A blue lock with a keyhole&#10;&#10;Description automatically generated">
            <a:extLst>
              <a:ext uri="{FF2B5EF4-FFF2-40B4-BE49-F238E27FC236}">
                <a16:creationId xmlns:a16="http://schemas.microsoft.com/office/drawing/2014/main" id="{DA5BA28D-D9D3-3343-7F6F-2EB12FA7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81" y="1791910"/>
            <a:ext cx="4365572" cy="327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76411" y="2000250"/>
            <a:ext cx="4850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political candidate may want to determine where to spend money buying campaign advertising in order to maximize the chances of winning an election. </a:t>
            </a:r>
          </a:p>
          <a:p>
            <a:r>
              <a:rPr lang="en-PH" sz="2400" dirty="0"/>
              <a:t> </a:t>
            </a:r>
          </a:p>
        </p:txBody>
      </p:sp>
      <p:pic>
        <p:nvPicPr>
          <p:cNvPr id="5" name="Picture 4" descr="A box with a paper and a piece of paper&#10;&#10;Description automatically generated">
            <a:extLst>
              <a:ext uri="{FF2B5EF4-FFF2-40B4-BE49-F238E27FC236}">
                <a16:creationId xmlns:a16="http://schemas.microsoft.com/office/drawing/2014/main" id="{9ECCED4B-E85C-5CBE-EEDB-E7F55D60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2000250"/>
            <a:ext cx="508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7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24012" y="2264771"/>
            <a:ext cx="5807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 airline may wish to assign crews to flights in the least expensive way possible, making sure that each flight is covered and that government regulations regarding crew scheduling are met. </a:t>
            </a: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E953D561-325C-5128-B9FB-6671DAB1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1676400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3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00211" y="1562742"/>
            <a:ext cx="104641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Each problem may have many candidate solutions, the overwhelming majority of which do not solve the problem at hand. </a:t>
            </a:r>
          </a:p>
          <a:p>
            <a:endParaRPr lang="en-PH" sz="2400" dirty="0"/>
          </a:p>
          <a:p>
            <a:r>
              <a:rPr lang="en-PH" sz="2400" dirty="0"/>
              <a:t>Finding one that does or one that is best </a:t>
            </a:r>
            <a:r>
              <a:rPr lang="en-PH" sz="2400" b="1" dirty="0">
                <a:solidFill>
                  <a:srgbClr val="0070C0"/>
                </a:solidFill>
              </a:rPr>
              <a:t>can present quite a challenge</a:t>
            </a:r>
          </a:p>
          <a:p>
            <a:endParaRPr lang="en-PH" sz="2400" dirty="0"/>
          </a:p>
          <a:p>
            <a:r>
              <a:rPr lang="en-PH" sz="2400" dirty="0"/>
              <a:t>There are some problems, however, for which no efficient solution is known. These subset of problems are known as </a:t>
            </a:r>
            <a:r>
              <a:rPr lang="en-PH" sz="2400" b="1" dirty="0">
                <a:solidFill>
                  <a:srgbClr val="0070C0"/>
                </a:solidFill>
              </a:rPr>
              <a:t>NP-complete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06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2133</TotalTime>
  <Words>906</Words>
  <Application>Microsoft Macintosh PowerPoint</Application>
  <PresentationFormat>Widescreen</PresentationFormat>
  <Paragraphs>130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Calibri Light (Headings)</vt:lpstr>
      <vt:lpstr>Cambria Math</vt:lpstr>
      <vt:lpstr>Times</vt:lpstr>
      <vt:lpstr>Wingdings</vt:lpstr>
      <vt:lpstr>Office Theme</vt:lpstr>
      <vt:lpstr>Analysis of Algorithms</vt:lpstr>
      <vt:lpstr>Outline</vt:lpstr>
      <vt:lpstr>What is an Algorithm?</vt:lpstr>
      <vt:lpstr>What is an Algorithm?</vt:lpstr>
      <vt:lpstr>Problems solved by Algorithms</vt:lpstr>
      <vt:lpstr>Problems solved by Algorithms</vt:lpstr>
      <vt:lpstr>Problems solved by Algorithms</vt:lpstr>
      <vt:lpstr>Problems solved by Algorithms</vt:lpstr>
      <vt:lpstr>Problems solved by Algorithms</vt:lpstr>
      <vt:lpstr>Algorithms and Hardware</vt:lpstr>
      <vt:lpstr>Algorithms and Hardware</vt:lpstr>
      <vt:lpstr>Algorithms and Hardware</vt:lpstr>
      <vt:lpstr>Efficiency</vt:lpstr>
      <vt:lpstr>Efficiency</vt:lpstr>
      <vt:lpstr>Analyzing Algorithms</vt:lpstr>
      <vt:lpstr>Analyzing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345</cp:revision>
  <dcterms:created xsi:type="dcterms:W3CDTF">2022-05-11T03:47:05Z</dcterms:created>
  <dcterms:modified xsi:type="dcterms:W3CDTF">2024-04-23T12:17:54Z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